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</p:sldMasterIdLst>
  <p:notesMasterIdLst>
    <p:notesMasterId r:id="rId15"/>
  </p:notesMasterIdLst>
  <p:sldIdLst>
    <p:sldId id="256" r:id="rId2"/>
    <p:sldId id="257" r:id="rId3"/>
    <p:sldId id="304" r:id="rId4"/>
    <p:sldId id="302" r:id="rId5"/>
    <p:sldId id="306" r:id="rId6"/>
    <p:sldId id="307" r:id="rId7"/>
    <p:sldId id="305" r:id="rId8"/>
    <p:sldId id="310" r:id="rId9"/>
    <p:sldId id="297" r:id="rId10"/>
    <p:sldId id="298" r:id="rId11"/>
    <p:sldId id="284" r:id="rId12"/>
    <p:sldId id="267" r:id="rId13"/>
    <p:sldId id="278" r:id="rId14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97" d="100"/>
          <a:sy n="197" d="100"/>
        </p:scale>
        <p:origin x="720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4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B5D804-CED6-0949-BE6C-8D364F597F0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D42CB18-3CDA-9641-86CF-E84D6A98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864" y="4875379"/>
            <a:ext cx="2057400" cy="118104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2719" y="0"/>
            <a:ext cx="735545" cy="735545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3" y="4331798"/>
            <a:ext cx="8118003" cy="2804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DDFF87-9228-00B3-E3EB-6FBD110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3934"/>
            <a:ext cx="8118003" cy="13104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1668A-81C7-9BF2-9EC1-6D7C31672DFA}"/>
              </a:ext>
            </a:extLst>
          </p:cNvPr>
          <p:cNvGrpSpPr/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A703ECD-8141-7279-5536-24C191D7CC9B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8D9AECC-E13D-07AC-EA52-38C26808E88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2657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EF82C8C-AB50-D14E-775F-62A22EE9D3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72"/>
          </a:xfrm>
        </p:spPr>
        <p:txBody>
          <a:bodyPr lIns="0" tIns="0" rIns="0" bIns="0" anchor="ctr" anchorCtr="0"/>
          <a:lstStyle>
            <a:lvl1pPr marL="0" indent="0" algn="ctr">
              <a:buNone/>
              <a:defRPr>
                <a:solidFill>
                  <a:srgbClr val="63666A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34B4D-0A8D-A35E-614B-5B3AAB336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1171164"/>
            <a:ext cx="4370832" cy="794064"/>
          </a:xfrm>
          <a:solidFill>
            <a:schemeClr val="accent6"/>
          </a:solidFill>
        </p:spPr>
        <p:txBody>
          <a:bodyPr tIns="91440" rIns="91440" bIns="91440" anchor="ctr" anchorCtr="0">
            <a:sp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Header Section</a:t>
            </a:r>
          </a:p>
        </p:txBody>
      </p:sp>
    </p:spTree>
    <p:extLst>
      <p:ext uri="{BB962C8B-B14F-4D97-AF65-F5344CB8AC3E}">
        <p14:creationId xmlns:p14="http://schemas.microsoft.com/office/powerpoint/2010/main" val="41730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8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4178808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836264-0AFC-9163-64D1-501C2369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075" y="1316736"/>
            <a:ext cx="1576388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FD248FC-2313-775C-11CB-8C3A9FBA8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964" y="1316736"/>
            <a:ext cx="2467843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5AEFD1-E4B7-7E1C-4714-DD3BD9D8B7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419" y="2934145"/>
            <a:ext cx="1576388" cy="13795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D862C7-EC5F-7F91-3681-18A704F6C8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4075" y="2934145"/>
            <a:ext cx="2467843" cy="137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407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06020"/>
            <a:ext cx="737480" cy="7374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62428C-45A8-AB42-D19D-D7A97FF0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82304"/>
            <a:ext cx="8117396" cy="21395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6E66BB-D052-637C-817D-EB3A880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3456500"/>
            <a:ext cx="8117395" cy="8093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23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316736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5FD58B-BF58-5C86-5BFD-68B8043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FFF3B1-9248-35A1-90A6-6659BD52359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2569464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975" y="1316736"/>
            <a:ext cx="5513833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68979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AB72AE-995F-8773-FB04-1EF0D7D2A05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4767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68979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7B8A0C3B-987B-FD73-A365-ADA566C6FA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44258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BB623-1AD4-49F4-A4F5-99414EC5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C6F7D8-C426-AC14-C8BE-5CB898C6DFE1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7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4041648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8652" y="1316736"/>
            <a:ext cx="4041648" cy="758952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8652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B145C-80D7-9007-5F0C-91AF9B6F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85E25A-B693-91D2-AD64-C195A249C60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9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48BAB7-08C9-C7B9-C708-86E9159F6B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700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9CC6D03-0771-BB8F-74AD-4DF6EE8386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50684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D7371C0-A143-6DE2-2519-68C4311D4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50684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1410997-D14A-46CE-9541-4CCEBAB509B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2192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C68FEC-D028-5524-F1A8-C859B5C564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22192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9F0D10-99E0-1BF3-F9A2-F18197FF976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6438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AD510F0-B088-A47B-D6F2-9077C6013E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6438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B87B0D4-19D9-805F-2BA9-15AA0352A01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07946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182ECB-94DF-0114-B670-6968BAC117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07946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92C76-6EEE-5064-6BDF-B38EB8B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80BFE0-DB14-71EF-9E6E-573CD7D75BDC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EF9068E0-C6FC-2C92-3253-A7C31C5B6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9804" y="-5622"/>
            <a:ext cx="735545" cy="7355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267" y="1991565"/>
            <a:ext cx="4678073" cy="1160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2372" y="1684522"/>
            <a:ext cx="2392977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7" y="3621642"/>
            <a:ext cx="2118082" cy="400110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 dirty="0"/>
              <a:t>Insert Website Address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369310" y="3821697"/>
            <a:ext cx="1092577" cy="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83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3" y="1216152"/>
            <a:ext cx="8119872" cy="3657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68374" y="0"/>
            <a:ext cx="735546" cy="73554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3" y="4334256"/>
            <a:ext cx="8118003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95F9F-8834-E834-C7F4-D9C65F3FE4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525" y="1965960"/>
            <a:ext cx="8119872" cy="1307592"/>
          </a:xfrm>
        </p:spPr>
        <p:txBody>
          <a:bodyPr lIns="0" tIns="0" rIns="0" bIns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  <a:lvl2pPr>
              <a:defRPr sz="4400">
                <a:latin typeface="Franklin Gothic Medium" panose="020B0603020102020204" pitchFamily="34" charset="0"/>
              </a:defRPr>
            </a:lvl2pPr>
            <a:lvl3pPr>
              <a:defRPr sz="4400">
                <a:latin typeface="Franklin Gothic Medium" panose="020B0603020102020204" pitchFamily="34" charset="0"/>
              </a:defRPr>
            </a:lvl3pPr>
            <a:lvl4pPr>
              <a:defRPr sz="4400">
                <a:latin typeface="Franklin Gothic Medium" panose="020B0603020102020204" pitchFamily="34" charset="0"/>
              </a:defRPr>
            </a:lvl4pPr>
            <a:lvl5pPr>
              <a:defRPr sz="4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4F2F2-E235-B8C6-4F0A-4077889BCDED}"/>
              </a:ext>
            </a:extLst>
          </p:cNvPr>
          <p:cNvGrpSpPr/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B13C075-79B0-3E2F-B580-3E187946AF8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74E4BB0-2476-B6FA-D491-A697317C7F70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D0FBBBB1-F146-7857-B5B7-D4DBA472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5032"/>
            <a:ext cx="8117205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9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277880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672385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423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3404928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2967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6137472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9B9754-B90B-7DD1-C907-B2DAC4B9DE23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426CF3-3DD1-10BA-0CD1-8F55535C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564D79-68BF-E775-BE03-31747E15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CD656887-29D6-0D6E-50AE-04B8FAAD2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C5A5D2-7A7E-0C3C-E89D-24B4655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27C574-5D6E-CE10-BCC5-3526952812D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24856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5433" y="175310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058998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392396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25128" y="173291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058998"/>
            <a:ext cx="2230029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658182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84824" y="1724352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058997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C9055-948F-21AE-4DDE-D13489FC6673}"/>
              </a:ext>
            </a:extLst>
          </p:cNvPr>
          <p:cNvSpPr/>
          <p:nvPr userDrawn="1"/>
        </p:nvSpPr>
        <p:spPr>
          <a:xfrm>
            <a:off x="-3657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1A5DB-60AA-5FDA-4E73-C065F750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D2FD8-D843-239F-4604-CE353A6B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50C38928-1D61-9899-59FA-5DC23AAF9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E2DE75-BA64-053D-0E0F-6444663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5BBA39-DE09-397A-E7ED-7248F3C45425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3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945609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5554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295187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6347" y="1710648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4885447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95383" y="1732479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6891709" y="1533849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0520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3054793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FAC052-E277-F75B-0105-D87A44F7376E}"/>
              </a:ext>
            </a:extLst>
          </p:cNvPr>
          <p:cNvSpPr/>
          <p:nvPr userDrawn="1"/>
        </p:nvSpPr>
        <p:spPr>
          <a:xfrm>
            <a:off x="-37706" y="469003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D6CEFB-540A-C805-C592-91865369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CD510-8B58-9B31-9F97-5E6D71C3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245F213D-C3FD-9D97-E6F0-BEBA20783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7FA97F-8DA1-04F6-0760-857134C2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E59373-861A-EB49-562E-DE07AA3AB76F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1284348" y="2191395"/>
            <a:ext cx="684753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395785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7469" y="180262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192" y="3058998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3979497" y="1603158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1181" y="1784484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96421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7554865" y="16004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40211" y="1792070"/>
            <a:ext cx="825250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54302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D313A4-7308-177C-7152-9F15AF58B08A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AC48E3-6DAA-DB19-4134-8FB5E3C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43885-8001-5769-A80D-061A8DBA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DFC924F5-D32A-B5AC-72AA-0701DB81E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B018027-C248-4BEE-6231-33CFAA31F871}"/>
              </a:ext>
            </a:extLst>
          </p:cNvPr>
          <p:cNvSpPr/>
          <p:nvPr userDrawn="1"/>
        </p:nvSpPr>
        <p:spPr>
          <a:xfrm>
            <a:off x="2197876" y="1614027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C1F1BF-FC69-E30E-F7E0-AD42234A2A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09560" y="179535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2DC7B-BCF7-FDF6-F500-CF5F49E18CD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82590" y="3091464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273687-2D83-E48C-9BD7-8187F7E67D30}"/>
              </a:ext>
            </a:extLst>
          </p:cNvPr>
          <p:cNvSpPr/>
          <p:nvPr userDrawn="1"/>
        </p:nvSpPr>
        <p:spPr>
          <a:xfrm>
            <a:off x="5781588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1E2329-125B-B25A-D723-8C547A19B7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993272" y="1775569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5E23F2-DAFF-3CD3-8780-45B73485C30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766302" y="3071680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DE64AC-A5D2-DA69-8617-4A40D26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FB9997-02CE-A53F-687E-0D523823BC70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5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2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E406-D8D6-C0FC-6AB7-1FC5BECB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03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DE34-16C2-B9DB-F823-DB04E6BF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7331"/>
            <a:ext cx="7886700" cy="3350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5DE5C7-4600-0321-CDD7-B1936577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27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37956F-B19B-91A8-02A3-00B7F6E46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11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31C04-BD64-AE26-E8CD-0674E3BB1754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122158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8122158" cy="3092623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2C6CAF-02F1-0F8E-8E14-E6D7365EA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474462B8-AB30-3207-0F22-9E2D4E5D4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2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036-3D15-4D08-9281-87CBB86A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E0E79-5CDD-4194-B178-C8D9C761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ABF8B-B692-4B6E-91C1-867C8487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77957-3333-4362-9BDE-CB077A70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3" y="1216152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4851" y="0"/>
            <a:ext cx="735546" cy="73554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2" y="4331798"/>
            <a:ext cx="8119872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FCCC2A-05EE-B0E7-42A2-17319DE6A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525" y="1965960"/>
            <a:ext cx="8119872" cy="1307592"/>
          </a:xfrm>
        </p:spPr>
        <p:txBody>
          <a:bodyPr lIns="0" tIns="0" rIns="0" bIns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  <a:lvl2pPr>
              <a:defRPr sz="4400">
                <a:latin typeface="Franklin Gothic Medium" panose="020B0603020102020204" pitchFamily="34" charset="0"/>
              </a:defRPr>
            </a:lvl2pPr>
            <a:lvl3pPr>
              <a:defRPr sz="4400">
                <a:latin typeface="Franklin Gothic Medium" panose="020B0603020102020204" pitchFamily="34" charset="0"/>
              </a:defRPr>
            </a:lvl3pPr>
            <a:lvl4pPr>
              <a:defRPr sz="4400">
                <a:latin typeface="Franklin Gothic Medium" panose="020B0603020102020204" pitchFamily="34" charset="0"/>
              </a:defRPr>
            </a:lvl4pPr>
            <a:lvl5pPr>
              <a:defRPr sz="4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1D875A-59ED-E336-9EA5-BD5C575BBCEF}"/>
              </a:ext>
            </a:extLst>
          </p:cNvPr>
          <p:cNvGrpSpPr/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D2161B1-4962-A90D-C8FD-1E2D7649713E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36F94A-3482-352F-E6F2-54AA3F7E6B31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2CA5C67E-0E57-4882-3892-D09EDD5B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261" y="3685032"/>
            <a:ext cx="8119872" cy="49377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6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407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0"/>
            <a:ext cx="787756" cy="7877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</p:spTree>
    <p:extLst>
      <p:ext uri="{BB962C8B-B14F-4D97-AF65-F5344CB8AC3E}">
        <p14:creationId xmlns:p14="http://schemas.microsoft.com/office/powerpoint/2010/main" val="422159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18288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8324" y="0"/>
            <a:ext cx="787755" cy="7877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</p:spTree>
    <p:extLst>
      <p:ext uri="{BB962C8B-B14F-4D97-AF65-F5344CB8AC3E}">
        <p14:creationId xmlns:p14="http://schemas.microsoft.com/office/powerpoint/2010/main" val="60138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032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rgbClr val="63666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C0564E31-79BE-F8D5-F952-138D460D6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8324" y="0"/>
            <a:ext cx="787755" cy="7877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8069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F13C1A-EFDC-5DE4-766A-1EB8F4D12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476818"/>
            <a:ext cx="8120063" cy="760095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D06DC-3462-32FB-E8EB-3C31A8A4EEAC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D24378-DC58-14CE-34D5-45A7BC6A810F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4143A1-546B-FE93-8446-F0D1950D8E3B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24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68EFEE-9652-8BBA-4F99-C22BBD44A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2790C1-8F52-3376-1B98-1136C5195A21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906BF7-53E4-9EE5-25C4-5769B9838F8D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79C68AC-056F-AC29-8BE4-D4F047154226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01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158A52-B916-1116-78D9-D51B7C7EE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7608C-9E2A-1202-5B01-4606E9885150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7278F8C-7D31-F667-CD68-8ECE7CA5DCA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069D5E-D1AF-5427-7AB8-226457D14AE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6736"/>
            <a:ext cx="7886700" cy="329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577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64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5" r:id="rId28"/>
    <p:sldLayoutId id="2147483867" r:id="rId2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System Font Regular"/>
        <a:buChar char="​"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>
          <a:schemeClr val="accent6"/>
        </a:buClr>
        <a:buSzPct val="80000"/>
        <a:buFont typeface="Lucida Grande" panose="020B0600040502020204" pitchFamily="34" charset="0"/>
        <a:buChar char="▶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457200" indent="-18288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7429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chemeClr val="accent4"/>
        </a:buClr>
        <a:buSzPct val="100000"/>
        <a:buFont typeface="Lucida Grande" panose="020B0600040502020204" pitchFamily="34" charset="0"/>
        <a:buChar char="▪"/>
        <a:tabLst/>
        <a:defRPr sz="18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System Font Regular"/>
        <a:buChar char="​"/>
        <a:defRPr sz="2800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None/>
        <a:defRPr sz="20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274320" algn="l" defTabSz="685800" rtl="0" eaLnBrk="1" latinLnBrk="0" hangingPunct="1">
        <a:lnSpc>
          <a:spcPct val="100000"/>
        </a:lnSpc>
        <a:spcBef>
          <a:spcPts val="375"/>
        </a:spcBef>
        <a:buClr>
          <a:srgbClr val="FED925"/>
        </a:buClr>
        <a:buSzPct val="90000"/>
        <a:buFont typeface=".Hiragino Kaku Gothic Interface W3"/>
        <a:buChar char="▷"/>
        <a:defRPr sz="18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45720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1600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82296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5"/>
        </a:buClr>
        <a:buFont typeface="Orgon Slab Medium" panose="02000603000000020004" pitchFamily="50" charset="0"/>
        <a:buChar char="→"/>
        <a:defRPr sz="1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forms.gle/zXNQ7Ps8bzUTStX76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mst.edu/media/administrative/grad/documents/deadlinedates/2023/Spring%202023%20Deadlines_Revised.pdf#220901111640" TargetMode="External"/><Relationship Id="rId2" Type="http://schemas.openxmlformats.org/officeDocument/2006/relationships/hyperlink" Target="https://grad.mst.edu/media/administrative/grad/documents/deadlinedates/2024/Deadlines%20SP24%20(Thesis_Doctoral).pdf#230908102131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m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C3C74D-08BA-7DD8-3C5D-35BFDEE8F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24D461-9847-B4A6-9002-73F9FD3C7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22,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6BB6EB-F6A7-CA44-055F-96D3B4B1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 Graduate Coordinators and Staff (CGCS)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43BD0A3-065A-C4B7-E4BB-2479A76FB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140 Toomey Hall</a:t>
            </a:r>
          </a:p>
        </p:txBody>
      </p:sp>
    </p:spTree>
    <p:extLst>
      <p:ext uri="{BB962C8B-B14F-4D97-AF65-F5344CB8AC3E}">
        <p14:creationId xmlns:p14="http://schemas.microsoft.com/office/powerpoint/2010/main" val="181818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C7517-DB6F-C52D-C2E7-DFBDDB09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DB471E-4AAB-6516-E30A-C6C6D6FE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83" y="560129"/>
            <a:ext cx="3058549" cy="3941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76BE0F-D071-0321-4B48-018B5CC0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95803"/>
            <a:ext cx="8563313" cy="399137"/>
          </a:xfrm>
        </p:spPr>
        <p:txBody>
          <a:bodyPr/>
          <a:lstStyle/>
          <a:p>
            <a:r>
              <a:rPr lang="en-US" sz="2800" dirty="0"/>
              <a:t>Tracking degree progress using degree audits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19D33-81C2-8994-8AF9-780984311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Graduate Education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6197CE-16C6-9347-00AF-A398438B4A8C}"/>
              </a:ext>
            </a:extLst>
          </p:cNvPr>
          <p:cNvGrpSpPr/>
          <p:nvPr/>
        </p:nvGrpSpPr>
        <p:grpSpPr>
          <a:xfrm>
            <a:off x="2534653" y="979539"/>
            <a:ext cx="2228844" cy="365125"/>
            <a:chOff x="-1619751" y="-1933436"/>
            <a:chExt cx="1076084" cy="1325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59A7C0B-A34A-8773-2541-D3D02A726A59}"/>
                </a:ext>
              </a:extLst>
            </p:cNvPr>
            <p:cNvSpPr/>
            <p:nvPr/>
          </p:nvSpPr>
          <p:spPr>
            <a:xfrm>
              <a:off x="-1619751" y="-1933436"/>
              <a:ext cx="1076084" cy="1325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0EB57EC-90B1-60E8-56B8-CA98FFEBC60B}"/>
                </a:ext>
              </a:extLst>
            </p:cNvPr>
            <p:cNvSpPr txBox="1"/>
            <p:nvPr/>
          </p:nvSpPr>
          <p:spPr>
            <a:xfrm>
              <a:off x="-1564780" y="-1778127"/>
              <a:ext cx="971024" cy="924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bg2"/>
                  </a:solidFill>
                </a:rPr>
                <a:t>Joe successfully completes his final exam on 1/3/2025. Form 7 is submitted. </a:t>
              </a:r>
              <a:endParaRPr lang="en-US" sz="800" kern="12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065A644-8299-3B75-5B16-4D821162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56" y="689102"/>
            <a:ext cx="3152527" cy="39463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AD02929-0217-9D36-3811-365B75741033}"/>
              </a:ext>
            </a:extLst>
          </p:cNvPr>
          <p:cNvGrpSpPr/>
          <p:nvPr/>
        </p:nvGrpSpPr>
        <p:grpSpPr>
          <a:xfrm>
            <a:off x="6676077" y="1216008"/>
            <a:ext cx="2369780" cy="976637"/>
            <a:chOff x="1114000" y="721735"/>
            <a:chExt cx="1076084" cy="132588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6FC74FF-7506-3FBF-9928-2521C4BEADC5}"/>
                </a:ext>
              </a:extLst>
            </p:cNvPr>
            <p:cNvSpPr/>
            <p:nvPr/>
          </p:nvSpPr>
          <p:spPr>
            <a:xfrm>
              <a:off x="1114000" y="721735"/>
              <a:ext cx="1076084" cy="1325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E1D249B9-9DA8-52FF-CB5A-5584BB91FAC2}"/>
                </a:ext>
              </a:extLst>
            </p:cNvPr>
            <p:cNvSpPr txBox="1"/>
            <p:nvPr/>
          </p:nvSpPr>
          <p:spPr>
            <a:xfrm>
              <a:off x="1166530" y="823168"/>
              <a:ext cx="971024" cy="1220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kern="1200" dirty="0">
                  <a:solidFill>
                    <a:schemeClr val="bg2"/>
                  </a:solidFill>
                </a:rPr>
                <a:t>Joe completes format checking process and final dissertation is accepted </a:t>
              </a:r>
              <a:r>
                <a:rPr lang="en-US" sz="800" dirty="0">
                  <a:solidFill>
                    <a:schemeClr val="bg2"/>
                  </a:solidFill>
                </a:rPr>
                <a:t>1/10/25</a:t>
              </a:r>
              <a:r>
                <a:rPr lang="en-US" sz="800" kern="1200" dirty="0">
                  <a:solidFill>
                    <a:schemeClr val="bg2"/>
                  </a:solidFill>
                </a:rPr>
                <a:t>. Form 7 is approved. This is considered the degree completion date. The degree will be awarded after the spring semester closes and final grades are assigned. Spring semester enrollment is not required. </a:t>
              </a:r>
            </a:p>
          </p:txBody>
        </p:sp>
      </p:grpSp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A2567612-3549-1DA2-9114-3DD6C60BE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531" y="1443414"/>
            <a:ext cx="487506" cy="487506"/>
          </a:xfrm>
          <a:prstGeom prst="rect">
            <a:avLst/>
          </a:prstGeom>
        </p:spPr>
      </p:pic>
      <p:pic>
        <p:nvPicPr>
          <p:cNvPr id="25" name="Graphic 24" descr="Badge 7 with solid fill">
            <a:extLst>
              <a:ext uri="{FF2B5EF4-FFF2-40B4-BE49-F238E27FC236}">
                <a16:creationId xmlns:a16="http://schemas.microsoft.com/office/drawing/2014/main" id="{15E92BDD-F69F-3201-2A4D-E7540B2DC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8734" y="923097"/>
            <a:ext cx="460472" cy="4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341CA-C57A-53F5-53AF-878C8E774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251E3-35FC-AC25-D92E-45920DD4CE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3192" y="1279543"/>
            <a:ext cx="5514122" cy="326760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Poster and Oral Sessions</a:t>
            </a:r>
          </a:p>
          <a:p>
            <a:pPr lvl="2"/>
            <a:r>
              <a:rPr lang="en-US" dirty="0"/>
              <a:t>2 sessions</a:t>
            </a:r>
          </a:p>
          <a:p>
            <a:pPr lvl="3"/>
            <a:r>
              <a:rPr lang="en-US" dirty="0"/>
              <a:t>10:00 am – 12:00 pm </a:t>
            </a:r>
          </a:p>
          <a:p>
            <a:pPr lvl="3"/>
            <a:r>
              <a:rPr lang="en-US" dirty="0"/>
              <a:t>1:00 pm – 3:00 pm</a:t>
            </a:r>
          </a:p>
          <a:p>
            <a:pPr lvl="1"/>
            <a:r>
              <a:rPr lang="en-US" dirty="0"/>
              <a:t>Open to all graduate students</a:t>
            </a:r>
          </a:p>
          <a:p>
            <a:pPr lvl="1"/>
            <a:r>
              <a:rPr lang="en-US" dirty="0"/>
              <a:t>Deadline extended until April 1st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Judges needed!</a:t>
            </a:r>
          </a:p>
          <a:p>
            <a:pPr lvl="2"/>
            <a:r>
              <a:rPr lang="en-US" dirty="0"/>
              <a:t>Sign up for one or both sessions:  </a:t>
            </a:r>
            <a:r>
              <a:rPr lang="en-US" dirty="0">
                <a:hlinkClick r:id="rId2"/>
              </a:rPr>
              <a:t>https://forms.gle/zXNQ7Ps8bzUTStX76</a:t>
            </a:r>
            <a:endParaRPr lang="en-US" dirty="0"/>
          </a:p>
          <a:p>
            <a:pPr marL="274320" lvl="2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2DD69E-84D4-8C28-42A4-0B9EC83F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Graduate Research Showcase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FAB553-32E8-F67C-FA4E-B9582033F06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693825"/>
            <a:ext cx="8357616" cy="306692"/>
          </a:xfrm>
        </p:spPr>
        <p:txBody>
          <a:bodyPr/>
          <a:lstStyle/>
          <a:p>
            <a:r>
              <a:rPr lang="en-US" dirty="0"/>
              <a:t>April 26, 2024, Havener Center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61D7BC28-95B8-9428-0E91-B53AC60A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71" y="693825"/>
            <a:ext cx="2998792" cy="385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6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ntent Placeholder 116">
            <a:extLst>
              <a:ext uri="{FF2B5EF4-FFF2-40B4-BE49-F238E27FC236}">
                <a16:creationId xmlns:a16="http://schemas.microsoft.com/office/drawing/2014/main" id="{0BA9CB4C-FB79-5834-381E-449773F7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3" y="1273214"/>
            <a:ext cx="8266998" cy="274240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Form 1A/5A – if changes to the plan of study and/or committee is needed</a:t>
            </a:r>
          </a:p>
          <a:p>
            <a:pPr lvl="2"/>
            <a:r>
              <a:rPr lang="en-US" dirty="0"/>
              <a:t>April 7</a:t>
            </a:r>
          </a:p>
          <a:p>
            <a:pPr lvl="1"/>
            <a:r>
              <a:rPr lang="en-US" dirty="0"/>
              <a:t>Thesis/dissertation first format check due (format checking is required)</a:t>
            </a:r>
          </a:p>
          <a:p>
            <a:pPr lvl="2"/>
            <a:r>
              <a:rPr lang="en-US" dirty="0"/>
              <a:t>April 7</a:t>
            </a:r>
          </a:p>
          <a:p>
            <a:pPr lvl="1"/>
            <a:r>
              <a:rPr lang="en-US" dirty="0"/>
              <a:t>Form 2/7: Results of final defense and approval of the thesis/dissertation</a:t>
            </a:r>
          </a:p>
          <a:p>
            <a:pPr lvl="2"/>
            <a:r>
              <a:rPr lang="en-US" dirty="0"/>
              <a:t>April 19</a:t>
            </a:r>
          </a:p>
          <a:p>
            <a:pPr lvl="1"/>
            <a:r>
              <a:rPr lang="en-US" dirty="0"/>
              <a:t>Final thesis/dissertation must be accepted by Graduate Education</a:t>
            </a:r>
          </a:p>
          <a:p>
            <a:pPr lvl="2"/>
            <a:r>
              <a:rPr lang="en-US" dirty="0"/>
              <a:t>May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B4815-1380-7AB9-B02A-DCD0DF488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BAC10-33E7-D10B-6A2C-66D60B3E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47FBF-DEB3-6076-294A-23AAFEB86493}"/>
              </a:ext>
            </a:extLst>
          </p:cNvPr>
          <p:cNvSpPr txBox="1"/>
          <p:nvPr/>
        </p:nvSpPr>
        <p:spPr>
          <a:xfrm>
            <a:off x="-38706" y="649692"/>
            <a:ext cx="5133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2"/>
              </a:rPr>
              <a:t>Spring 2024 Final Semester Deadlines</a:t>
            </a:r>
            <a:endParaRPr lang="en-US" sz="18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1850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1DB34-2E16-D4F8-6006-0BF0F406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349250"/>
            <a:ext cx="8230108" cy="405815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000" b="1" dirty="0"/>
              <a:t>Thank you!</a:t>
            </a:r>
          </a:p>
          <a:p>
            <a:pPr algn="ctr"/>
            <a:r>
              <a:rPr lang="en-US" sz="2000" dirty="0"/>
              <a:t>No meeting in April!</a:t>
            </a:r>
          </a:p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B7D31-E2D7-EA94-11F1-3F8963192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9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7E3B153-5CBB-1F1D-0CD0-9E4FC03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CGCS Agenda – Friday, March 22, 2024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CB8CD73-FF1E-0957-1B29-4C56D47E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December Graduate Faculty Meeting Update</a:t>
            </a:r>
          </a:p>
          <a:p>
            <a:pPr lvl="1"/>
            <a:r>
              <a:rPr lang="en-US" dirty="0"/>
              <a:t>Graduate Council Meetings Update</a:t>
            </a:r>
          </a:p>
          <a:p>
            <a:pPr lvl="1"/>
            <a:r>
              <a:rPr lang="en-US" dirty="0"/>
              <a:t>Updates from the Graduate </a:t>
            </a:r>
            <a:r>
              <a:rPr lang="en-US"/>
              <a:t>Education Office</a:t>
            </a:r>
            <a:endParaRPr lang="en-US" dirty="0"/>
          </a:p>
          <a:p>
            <a:pPr lvl="1"/>
            <a:r>
              <a:rPr lang="en-US" dirty="0"/>
              <a:t>Audits and Degree Progression</a:t>
            </a:r>
          </a:p>
          <a:p>
            <a:pPr lvl="1"/>
            <a:r>
              <a:rPr lang="en-US" dirty="0"/>
              <a:t>Graduate Research Showcase</a:t>
            </a:r>
          </a:p>
          <a:p>
            <a:pPr lvl="1"/>
            <a:r>
              <a:rPr lang="en-US" dirty="0"/>
              <a:t>Deadlines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44EFE2-02B2-4B3F-07DF-8D421B78A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CE3449-4144-5918-5390-525918EE79C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1 pm – 140 Toomey Hall</a:t>
            </a:r>
          </a:p>
        </p:txBody>
      </p:sp>
    </p:spTree>
    <p:extLst>
      <p:ext uri="{BB962C8B-B14F-4D97-AF65-F5344CB8AC3E}">
        <p14:creationId xmlns:p14="http://schemas.microsoft.com/office/powerpoint/2010/main" val="315781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5329-F4AE-4C4B-A9F3-76F4AE91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Graduate Faculty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AD49E-3754-E3C9-3209-904B88816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30B73-E5D4-3D8C-973C-5388F3A7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71924"/>
            <a:ext cx="8357616" cy="2999651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/>
              <a:t>Approved</a:t>
            </a:r>
            <a:r>
              <a:rPr lang="en-US" dirty="0"/>
              <a:t> - Policy Memo II-20 Recommendation:</a:t>
            </a:r>
          </a:p>
          <a:p>
            <a:pPr lvl="2"/>
            <a:r>
              <a:rPr lang="en-US" dirty="0"/>
              <a:t>Original Passage:</a:t>
            </a:r>
          </a:p>
          <a:p>
            <a:pPr lvl="3"/>
            <a:r>
              <a:rPr lang="en-US" dirty="0"/>
              <a:t>When a graduate student takes the master’s comprehensive exam, doctoral qualifying exam, doctoral comprehensive exam, or defends their thesis/dissertation, they must be enrolled on the date of the exam/defense. Failure to do so may invalidate the exam/defense. If the exam/defense occurs during the intersession2, then an examination-only fee is appropriate by enrolling in one credit hour of Oral Examination, 5040/6040. </a:t>
            </a:r>
          </a:p>
          <a:p>
            <a:pPr lvl="2"/>
            <a:r>
              <a:rPr lang="en-US" dirty="0"/>
              <a:t>Proposed Revision:</a:t>
            </a:r>
          </a:p>
          <a:p>
            <a:pPr lvl="3"/>
            <a:r>
              <a:rPr lang="en-US" dirty="0"/>
              <a:t>When a graduate student takes the master’s comprehensive exam, doctoral qualifying exam, doctoral comprehensive exam, or defends their thesis/dissertation, they must be enrolled on the date of the exam/defense. Failure to do so may invalidate the exam/defense.  If the exam/defense occurs during the intersession2, the student must have been enrolled in the immediate preceding semester/session; or, prior to the exam/defense date, they must enroll in one credit hour of Oral Examination, 5040/6040 (charged as an examination-only fee).</a:t>
            </a:r>
          </a:p>
        </p:txBody>
      </p:sp>
    </p:spTree>
    <p:extLst>
      <p:ext uri="{BB962C8B-B14F-4D97-AF65-F5344CB8AC3E}">
        <p14:creationId xmlns:p14="http://schemas.microsoft.com/office/powerpoint/2010/main" val="7646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5329-F4AE-4C4B-A9F3-76F4AE91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Council Meetings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AD49E-3754-E3C9-3209-904B88816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30B73-E5D4-3D8C-973C-5388F3A7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71924"/>
            <a:ext cx="8357616" cy="299965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Modify and expand current Grad Track Pathway program (BS to PhD program)</a:t>
            </a:r>
          </a:p>
          <a:p>
            <a:pPr lvl="2"/>
            <a:r>
              <a:rPr lang="en-US" dirty="0"/>
              <a:t>Changes to admission process</a:t>
            </a:r>
          </a:p>
          <a:p>
            <a:pPr lvl="3"/>
            <a:r>
              <a:rPr lang="en-US" dirty="0"/>
              <a:t>Students admitted into GTP program through Slate (Admissions Office)</a:t>
            </a:r>
          </a:p>
          <a:p>
            <a:pPr lvl="3"/>
            <a:r>
              <a:rPr lang="en-US" dirty="0"/>
              <a:t>Students submit course listing on form (Graduate Education)</a:t>
            </a:r>
          </a:p>
          <a:p>
            <a:pPr lvl="2"/>
            <a:r>
              <a:rPr lang="en-US" dirty="0"/>
              <a:t>Remove all or nothing requirement of shared credit-allows student to include any combination of the designated courses that they receive an A or B in.</a:t>
            </a:r>
          </a:p>
        </p:txBody>
      </p:sp>
    </p:spTree>
    <p:extLst>
      <p:ext uri="{BB962C8B-B14F-4D97-AF65-F5344CB8AC3E}">
        <p14:creationId xmlns:p14="http://schemas.microsoft.com/office/powerpoint/2010/main" val="398162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F289C7-5BD0-2695-A2FD-8CF94D64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316736"/>
            <a:ext cx="5214160" cy="3181266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1300" dirty="0"/>
              <a:t>Advise students (last names M - Z), faculty, and staff on rules and requirements outlined in the Graduate Catalog and Chancellor’s Policy Memo II-20: Graduate Student Registration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Process graduate student forms and build degree audits to monitor degree progress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Approve final degree audits for graduate degrees/certificates to be awarded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Review format of theses/dissertations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Provide support and serve as liaison for Graduate Council and Graduate Faculty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Provide training to new staff on processes related to graduate student support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45B1B-5CB8-2DBF-CEC7-9FC73C94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/>
              <a:t>Graduate Education</a:t>
            </a:r>
          </a:p>
        </p:txBody>
      </p:sp>
      <p:pic>
        <p:nvPicPr>
          <p:cNvPr id="10" name="Picture 9" descr="A person in a black shirt&#10;&#10;Description automatically generated">
            <a:extLst>
              <a:ext uri="{FF2B5EF4-FFF2-40B4-BE49-F238E27FC236}">
                <a16:creationId xmlns:a16="http://schemas.microsoft.com/office/drawing/2014/main" id="{4EA19C8B-F0A0-BFB3-D341-FA233C684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6" r="7859" b="4"/>
          <a:stretch/>
        </p:blipFill>
        <p:spPr>
          <a:xfrm>
            <a:off x="5819128" y="1670881"/>
            <a:ext cx="2356119" cy="180173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867CF-0E30-F55A-C11B-838E7218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800" b="1" i="0" kern="1200"/>
              <a:t>Graduate Education -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604D51-F209-F6A1-A8CE-3679DF75A93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0" i="0" kern="1200"/>
              <a:t>New Staff – Welcome Charlene Kean, Graduate Specialist</a:t>
            </a:r>
          </a:p>
        </p:txBody>
      </p:sp>
    </p:spTree>
    <p:extLst>
      <p:ext uri="{BB962C8B-B14F-4D97-AF65-F5344CB8AC3E}">
        <p14:creationId xmlns:p14="http://schemas.microsoft.com/office/powerpoint/2010/main" val="33435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67CF-0E30-F55A-C11B-838E7218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Education - Update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45B1B-5CB8-2DBF-CEC7-9FC73C94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604D51-F209-F6A1-A8CE-3679DF75A93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Website Updates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165CDB-7113-547C-9D95-E8C2A76D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314450"/>
            <a:ext cx="8356600" cy="299878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Edits to grad.mst.edu	</a:t>
            </a:r>
          </a:p>
          <a:p>
            <a:pPr lvl="1"/>
            <a:r>
              <a:rPr lang="en-US" dirty="0"/>
              <a:t>Links realigned</a:t>
            </a:r>
          </a:p>
          <a:p>
            <a:pPr lvl="1"/>
            <a:r>
              <a:rPr lang="en-US" dirty="0"/>
              <a:t>Resources for current students</a:t>
            </a:r>
          </a:p>
          <a:p>
            <a:pPr lvl="2"/>
            <a:r>
              <a:rPr lang="en-US" dirty="0"/>
              <a:t>Navigating the degree program</a:t>
            </a:r>
          </a:p>
          <a:p>
            <a:pPr lvl="3"/>
            <a:r>
              <a:rPr lang="en-US" dirty="0"/>
              <a:t>Timelines added</a:t>
            </a:r>
          </a:p>
          <a:p>
            <a:pPr lvl="3"/>
            <a:r>
              <a:rPr lang="en-US" dirty="0"/>
              <a:t>Requirements outlined</a:t>
            </a:r>
          </a:p>
          <a:p>
            <a:pPr lvl="3"/>
            <a:r>
              <a:rPr lang="en-US" dirty="0"/>
              <a:t>Graduation checklist updated</a:t>
            </a:r>
          </a:p>
          <a:p>
            <a:pPr lvl="1"/>
            <a:r>
              <a:rPr lang="en-US" dirty="0"/>
              <a:t>Additional resources and updates to FAQs are still under construction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EC3-125F-F645-5C47-BB1C4BFD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Education -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F637F-D38D-1A90-D3A0-34833D04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Update to Process – Beginning June 1</a:t>
            </a:r>
          </a:p>
          <a:p>
            <a:pPr lvl="2"/>
            <a:r>
              <a:rPr lang="en-US" dirty="0"/>
              <a:t>Departments/students will no longer receive a copy of the form when it is approved by Graduate Education.</a:t>
            </a:r>
          </a:p>
          <a:p>
            <a:pPr lvl="3"/>
            <a:r>
              <a:rPr lang="en-US" dirty="0"/>
              <a:t>The forms are often corrected by the graduate specialist before they are approved therefore the copy that is returned after approval is not correct</a:t>
            </a:r>
          </a:p>
          <a:p>
            <a:pPr lvl="3"/>
            <a:r>
              <a:rPr lang="en-US" dirty="0"/>
              <a:t>Final approved forms can be found in Perceptive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3F76D-F6B3-89CD-85BA-136B4968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Graduate Education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0BE4DA-49CC-0EFB-47DA-BED95956713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Graduate Student Forms</a:t>
            </a:r>
          </a:p>
        </p:txBody>
      </p:sp>
    </p:spTree>
    <p:extLst>
      <p:ext uri="{BB962C8B-B14F-4D97-AF65-F5344CB8AC3E}">
        <p14:creationId xmlns:p14="http://schemas.microsoft.com/office/powerpoint/2010/main" val="263654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CBA2B96-7BEE-1BEA-FD36-C12B824B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806" y="665857"/>
            <a:ext cx="2636454" cy="3958250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195E0F49-EBBC-7FC8-7D92-4B84F632F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02"/>
          <a:stretch/>
        </p:blipFill>
        <p:spPr>
          <a:xfrm>
            <a:off x="352740" y="961254"/>
            <a:ext cx="3998214" cy="3514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D420F-39A3-7EAE-67D7-D5B0C953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95803"/>
            <a:ext cx="8357616" cy="399137"/>
          </a:xfrm>
        </p:spPr>
        <p:txBody>
          <a:bodyPr/>
          <a:lstStyle/>
          <a:p>
            <a:r>
              <a:rPr lang="en-US" dirty="0"/>
              <a:t>Tracking degree progress using degree audits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02E79-F549-73A8-9348-BBF035A4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Graduate Education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A53C38-2713-B35B-F150-56080D789E5E}"/>
              </a:ext>
            </a:extLst>
          </p:cNvPr>
          <p:cNvGrpSpPr/>
          <p:nvPr/>
        </p:nvGrpSpPr>
        <p:grpSpPr>
          <a:xfrm>
            <a:off x="580388" y="732848"/>
            <a:ext cx="2095788" cy="335498"/>
            <a:chOff x="356" y="1086117"/>
            <a:chExt cx="1076084" cy="132588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604AD5-CFC5-2D32-7CDF-EBDF886B613E}"/>
                </a:ext>
              </a:extLst>
            </p:cNvPr>
            <p:cNvSpPr/>
            <p:nvPr/>
          </p:nvSpPr>
          <p:spPr>
            <a:xfrm>
              <a:off x="356" y="1086117"/>
              <a:ext cx="1076084" cy="13258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37B5844C-50B2-ADFB-0526-8DF2595ED652}"/>
                </a:ext>
              </a:extLst>
            </p:cNvPr>
            <p:cNvSpPr txBox="1"/>
            <p:nvPr/>
          </p:nvSpPr>
          <p:spPr>
            <a:xfrm>
              <a:off x="32788" y="1237387"/>
              <a:ext cx="1043652" cy="9302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bg2"/>
                  </a:solidFill>
                </a:rPr>
                <a:t>New student, Joe Miner, admitted FS2023, Chemistry Ph.D.</a:t>
              </a:r>
              <a:endParaRPr lang="en-US" sz="800" kern="12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8ECAC99-562F-3B3C-C1CF-8150A44BF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332" y="1285430"/>
            <a:ext cx="2598899" cy="32908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7695A35-A4E3-455D-2764-6BC6555D1CCE}"/>
              </a:ext>
            </a:extLst>
          </p:cNvPr>
          <p:cNvGrpSpPr/>
          <p:nvPr/>
        </p:nvGrpSpPr>
        <p:grpSpPr>
          <a:xfrm>
            <a:off x="4275536" y="4155988"/>
            <a:ext cx="2168752" cy="450018"/>
            <a:chOff x="706671" y="3348478"/>
            <a:chExt cx="1076084" cy="13258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B529CF-F40A-B20C-361B-A6606E590E5D}"/>
                </a:ext>
              </a:extLst>
            </p:cNvPr>
            <p:cNvSpPr/>
            <p:nvPr/>
          </p:nvSpPr>
          <p:spPr>
            <a:xfrm>
              <a:off x="706671" y="3348478"/>
              <a:ext cx="1076084" cy="1325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B61BD0CD-9D3B-4549-422C-71975CA90239}"/>
                </a:ext>
              </a:extLst>
            </p:cNvPr>
            <p:cNvSpPr txBox="1"/>
            <p:nvPr/>
          </p:nvSpPr>
          <p:spPr>
            <a:xfrm>
              <a:off x="744323" y="3451848"/>
              <a:ext cx="1000781" cy="1220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bg2"/>
                  </a:solidFill>
                </a:rPr>
                <a:t>Joe successfully completes his qualifying exam on 08/21/2023. Form 4 is submitted and approved. </a:t>
              </a:r>
              <a:endParaRPr lang="en-US" sz="800" kern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BCA1C1-957C-2941-B6C9-19EDA7300833}"/>
              </a:ext>
            </a:extLst>
          </p:cNvPr>
          <p:cNvSpPr/>
          <p:nvPr/>
        </p:nvSpPr>
        <p:spPr>
          <a:xfrm>
            <a:off x="6230224" y="749278"/>
            <a:ext cx="2846752" cy="497113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800" dirty="0">
                <a:solidFill>
                  <a:schemeClr val="bg2"/>
                </a:solidFill>
              </a:rPr>
              <a:t>Joe works with his advisor to formally plan the reminder of his degree program and select an advisory committee, Form 5 is submitted and approved on 11/06/2023. </a:t>
            </a:r>
          </a:p>
        </p:txBody>
      </p:sp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817D6F58-85CF-987A-5994-EDC35E7DC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59" y="664069"/>
            <a:ext cx="458100" cy="458100"/>
          </a:xfrm>
          <a:prstGeom prst="rect">
            <a:avLst/>
          </a:prstGeom>
        </p:spPr>
      </p:pic>
      <p:pic>
        <p:nvPicPr>
          <p:cNvPr id="23" name="Graphic 22" descr="Badge with solid fill">
            <a:extLst>
              <a:ext uri="{FF2B5EF4-FFF2-40B4-BE49-F238E27FC236}">
                <a16:creationId xmlns:a16="http://schemas.microsoft.com/office/drawing/2014/main" id="{724F07D8-2F1A-C427-8B4E-591247CC9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1821" y="4137383"/>
            <a:ext cx="468050" cy="468050"/>
          </a:xfrm>
          <a:prstGeom prst="rect">
            <a:avLst/>
          </a:prstGeom>
        </p:spPr>
      </p:pic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037E1B7E-34F9-121F-B865-64A4C9CC4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6377" y="749279"/>
            <a:ext cx="462028" cy="4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2222F88-7336-6F7A-106A-EA951AB1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21" y="304501"/>
            <a:ext cx="2648249" cy="4370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BFA888-2BC9-D532-E7FC-08F5CF727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93" y="650261"/>
            <a:ext cx="2475636" cy="3819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D420F-39A3-7EAE-67D7-D5B0C953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95803"/>
            <a:ext cx="8563313" cy="399137"/>
          </a:xfrm>
        </p:spPr>
        <p:txBody>
          <a:bodyPr/>
          <a:lstStyle/>
          <a:p>
            <a:r>
              <a:rPr lang="en-US" sz="2800" dirty="0"/>
              <a:t>Tracking degree progress using degree audits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02E79-F549-73A8-9348-BBF035A4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Graduate Education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E7FE2A-C558-BFDE-C187-79312F88AC59}"/>
              </a:ext>
            </a:extLst>
          </p:cNvPr>
          <p:cNvGrpSpPr/>
          <p:nvPr/>
        </p:nvGrpSpPr>
        <p:grpSpPr>
          <a:xfrm>
            <a:off x="363192" y="2348994"/>
            <a:ext cx="2369781" cy="445512"/>
            <a:chOff x="694344" y="-2924462"/>
            <a:chExt cx="1076084" cy="132587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AA8DD8C-21CC-CF86-0287-7DFA7AE8ED30}"/>
                </a:ext>
              </a:extLst>
            </p:cNvPr>
            <p:cNvSpPr/>
            <p:nvPr/>
          </p:nvSpPr>
          <p:spPr>
            <a:xfrm>
              <a:off x="694344" y="-2924462"/>
              <a:ext cx="1076084" cy="132587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3215F7B7-5B71-5132-E51A-E6517E26DFAE}"/>
                </a:ext>
              </a:extLst>
            </p:cNvPr>
            <p:cNvSpPr txBox="1"/>
            <p:nvPr/>
          </p:nvSpPr>
          <p:spPr>
            <a:xfrm>
              <a:off x="727535" y="-2834436"/>
              <a:ext cx="1009701" cy="1220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bg2"/>
                  </a:solidFill>
                </a:rPr>
                <a:t>Joe successfully completes his comprehensive exam on 2/12/2024. Form 6 is submitted and approved. </a:t>
              </a:r>
              <a:endParaRPr lang="en-US" sz="8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48FD9A-B7A6-90FA-C657-74556F494361}"/>
              </a:ext>
            </a:extLst>
          </p:cNvPr>
          <p:cNvGrpSpPr/>
          <p:nvPr/>
        </p:nvGrpSpPr>
        <p:grpSpPr>
          <a:xfrm>
            <a:off x="4918846" y="713103"/>
            <a:ext cx="2369781" cy="454908"/>
            <a:chOff x="2899042" y="-8871255"/>
            <a:chExt cx="1076084" cy="135384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DFA9455-B253-DCFA-5B72-17556EE2DFEA}"/>
                </a:ext>
              </a:extLst>
            </p:cNvPr>
            <p:cNvSpPr/>
            <p:nvPr/>
          </p:nvSpPr>
          <p:spPr>
            <a:xfrm>
              <a:off x="2899042" y="-8871255"/>
              <a:ext cx="1076084" cy="132587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4521C955-0723-F09A-460E-FE22FE182C9F}"/>
                </a:ext>
              </a:extLst>
            </p:cNvPr>
            <p:cNvSpPr txBox="1"/>
            <p:nvPr/>
          </p:nvSpPr>
          <p:spPr>
            <a:xfrm>
              <a:off x="2927419" y="-8738236"/>
              <a:ext cx="1009701" cy="1220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bg2"/>
                  </a:solidFill>
                </a:rPr>
                <a:t>Joe submits a Form 5A to update his plan of study. Adds one-hour of enrollment beginning summer 2024. </a:t>
              </a:r>
              <a:endParaRPr lang="en-US" sz="8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7FB2EC-2CCC-BB84-0C8D-9A2861F777D0}"/>
              </a:ext>
            </a:extLst>
          </p:cNvPr>
          <p:cNvGrpSpPr/>
          <p:nvPr/>
        </p:nvGrpSpPr>
        <p:grpSpPr>
          <a:xfrm>
            <a:off x="6599123" y="3569770"/>
            <a:ext cx="2369781" cy="719510"/>
            <a:chOff x="2960222" y="-9384475"/>
            <a:chExt cx="1076084" cy="16599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53BA0AD-1276-7C5C-124D-6231ABA780A2}"/>
                </a:ext>
              </a:extLst>
            </p:cNvPr>
            <p:cNvSpPr/>
            <p:nvPr/>
          </p:nvSpPr>
          <p:spPr>
            <a:xfrm>
              <a:off x="2960222" y="-9384475"/>
              <a:ext cx="1076084" cy="1325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3689400B-C7A5-A0A1-6D1B-87F70ABCEFDC}"/>
                </a:ext>
              </a:extLst>
            </p:cNvPr>
            <p:cNvSpPr txBox="1"/>
            <p:nvPr/>
          </p:nvSpPr>
          <p:spPr>
            <a:xfrm>
              <a:off x="2993413" y="-9269011"/>
              <a:ext cx="1009701" cy="1544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bg2"/>
                  </a:solidFill>
                </a:rPr>
                <a:t>Joe works with his advisor and committee to schedule his final defense and submits the details of the exam to Graduate Education ten days before his exam. </a:t>
              </a:r>
              <a:endParaRPr lang="en-US" sz="800" kern="12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30" name="Graphic 29" descr="Badge 4 with solid fill">
            <a:extLst>
              <a:ext uri="{FF2B5EF4-FFF2-40B4-BE49-F238E27FC236}">
                <a16:creationId xmlns:a16="http://schemas.microsoft.com/office/drawing/2014/main" id="{77D4135D-AD34-B69B-0095-7642C78E8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68" y="2325642"/>
            <a:ext cx="469110" cy="469110"/>
          </a:xfrm>
          <a:prstGeom prst="rect">
            <a:avLst/>
          </a:prstGeom>
        </p:spPr>
      </p:pic>
      <p:pic>
        <p:nvPicPr>
          <p:cNvPr id="32" name="Graphic 31" descr="Badge 5 with solid fill">
            <a:extLst>
              <a:ext uri="{FF2B5EF4-FFF2-40B4-BE49-F238E27FC236}">
                <a16:creationId xmlns:a16="http://schemas.microsoft.com/office/drawing/2014/main" id="{A87C15E7-7D97-48D8-7629-1152E3AE8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4132" y="694631"/>
            <a:ext cx="473380" cy="473380"/>
          </a:xfrm>
          <a:prstGeom prst="rect">
            <a:avLst/>
          </a:prstGeom>
        </p:spPr>
      </p:pic>
      <p:pic>
        <p:nvPicPr>
          <p:cNvPr id="34" name="Graphic 33" descr="Badge 6 with solid fill">
            <a:extLst>
              <a:ext uri="{FF2B5EF4-FFF2-40B4-BE49-F238E27FC236}">
                <a16:creationId xmlns:a16="http://schemas.microsoft.com/office/drawing/2014/main" id="{FDBF0880-62AD-08A1-3AD8-042C9D99F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9528" y="3620427"/>
            <a:ext cx="473380" cy="4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29033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SFT-2022" id="{DF38B14D-C4CF-1B4B-8EE7-30410C02774E}" vid="{2C75E003-600E-2A43-9EDE-E0AC60EB25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</Template>
  <TotalTime>1560</TotalTime>
  <Words>891</Words>
  <Application>Microsoft Office PowerPoint</Application>
  <PresentationFormat>On-screen Show (16:9)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.Hiragino Kaku Gothic Interface W3</vt:lpstr>
      <vt:lpstr>Arial</vt:lpstr>
      <vt:lpstr>Calibri</vt:lpstr>
      <vt:lpstr>Courier New</vt:lpstr>
      <vt:lpstr>Franklin Gothic Demi</vt:lpstr>
      <vt:lpstr>Franklin Gothic Medium</vt:lpstr>
      <vt:lpstr>Lucida Grande</vt:lpstr>
      <vt:lpstr>Orgon Slab Medium</vt:lpstr>
      <vt:lpstr>Roboto</vt:lpstr>
      <vt:lpstr>System Font Regular</vt:lpstr>
      <vt:lpstr>Tisa Offc Serif Pro</vt:lpstr>
      <vt:lpstr>Primary Logo</vt:lpstr>
      <vt:lpstr>Council of Graduate Coordinators and Staff (CGCS)</vt:lpstr>
      <vt:lpstr>CGCS Agenda – Friday, March 22, 2024</vt:lpstr>
      <vt:lpstr>December Graduate Faculty Meeting</vt:lpstr>
      <vt:lpstr>Graduate Council Meetings</vt:lpstr>
      <vt:lpstr>Graduate Education - Update</vt:lpstr>
      <vt:lpstr>Graduate Education - Update</vt:lpstr>
      <vt:lpstr>Graduate Education - Update</vt:lpstr>
      <vt:lpstr>Tracking degree progress using degree audits</vt:lpstr>
      <vt:lpstr>Tracking degree progress using degree audits (cont.)</vt:lpstr>
      <vt:lpstr>Tracking degree progress using degree audits (cont.)</vt:lpstr>
      <vt:lpstr>2024 Graduate Research Showcase</vt:lpstr>
      <vt:lpstr>Deadlines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S&amp;T’s  PowerPoint Presentations</dc:title>
  <dc:creator>Matson, Sharon</dc:creator>
  <cp:lastModifiedBy>Matson, Sharon L.</cp:lastModifiedBy>
  <cp:revision>90</cp:revision>
  <cp:lastPrinted>2023-02-14T19:30:45Z</cp:lastPrinted>
  <dcterms:created xsi:type="dcterms:W3CDTF">2023-02-07T18:21:50Z</dcterms:created>
  <dcterms:modified xsi:type="dcterms:W3CDTF">2024-03-26T22:02:59Z</dcterms:modified>
</cp:coreProperties>
</file>